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87" r:id="rId4"/>
    <p:sldId id="359" r:id="rId5"/>
    <p:sldId id="289" r:id="rId6"/>
    <p:sldId id="354" r:id="rId7"/>
    <p:sldId id="355" r:id="rId8"/>
    <p:sldId id="356" r:id="rId9"/>
    <p:sldId id="357" r:id="rId10"/>
    <p:sldId id="285" r:id="rId11"/>
  </p:sldIdLst>
  <p:sldSz cx="12192000" cy="6858000"/>
  <p:notesSz cx="6858000" cy="9144000"/>
  <p:embeddedFontLst>
    <p:embeddedFont>
      <p:font typeface="微软雅黑" panose="020B0503020204020204" pitchFamily="34" charset="-122"/>
      <p:regular r:id="rId13"/>
      <p:bold r:id="rId14"/>
    </p:embeddedFont>
    <p:embeddedFont>
      <p:font typeface="等线" panose="02010600030101010101" pitchFamily="2" charset="-122"/>
      <p:regular r:id="rId15"/>
      <p:bold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  <p:embeddedFont>
      <p:font typeface="等线 Light" panose="02010600030101010101" pitchFamily="2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4" userDrawn="1">
          <p15:clr>
            <a:srgbClr val="A4A3A4"/>
          </p15:clr>
        </p15:guide>
        <p15:guide id="2" pos="3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39E1B"/>
    <a:srgbClr val="F5D48C"/>
    <a:srgbClr val="6B6C6C"/>
    <a:srgbClr val="726449"/>
    <a:srgbClr val="ECBB70"/>
    <a:srgbClr val="F5CC88"/>
    <a:srgbClr val="FCDBA4"/>
    <a:srgbClr val="9F7D50"/>
    <a:srgbClr val="745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0" autoAdjust="0"/>
    <p:restoredTop sz="93050" autoAdjust="0"/>
  </p:normalViewPr>
  <p:slideViewPr>
    <p:cSldViewPr snapToGrid="0" showGuides="1">
      <p:cViewPr>
        <p:scale>
          <a:sx n="66" d="100"/>
          <a:sy n="66" d="100"/>
        </p:scale>
        <p:origin x="-440" y="-48"/>
      </p:cViewPr>
      <p:guideLst>
        <p:guide orient="horz" pos="2164"/>
        <p:guide pos="3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A081-C101-4C04-8A93-B45037D41F20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A4311-4766-49D6-999F-2921BF181D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2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A4311-4766-49D6-999F-2921BF181D7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4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 descr="2bg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ADC-9086-44BD-AF55-998EF314F627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FD362-844A-417A-8105-2707644DD9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4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2.jpeg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9357360" y="5695158"/>
            <a:ext cx="24460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316499" y="5385507"/>
            <a:ext cx="581405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7756203" y="5264686"/>
            <a:ext cx="729206" cy="241642"/>
          </a:xfrm>
          <a:prstGeom prst="parallelogram">
            <a:avLst>
              <a:gd name="adj" fmla="val 69728"/>
            </a:avLst>
          </a:prstGeom>
          <a:solidFill>
            <a:srgbClr val="D6B66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10796644" y="5628247"/>
            <a:ext cx="403840" cy="133823"/>
          </a:xfrm>
          <a:prstGeom prst="parallelogram">
            <a:avLst>
              <a:gd name="adj" fmla="val 69728"/>
            </a:avLst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平行四边形 11"/>
          <p:cNvSpPr/>
          <p:nvPr/>
        </p:nvSpPr>
        <p:spPr>
          <a:xfrm>
            <a:off x="9638103" y="4999585"/>
            <a:ext cx="593917" cy="196810"/>
          </a:xfrm>
          <a:prstGeom prst="parallelogram">
            <a:avLst>
              <a:gd name="adj" fmla="val 69728"/>
            </a:avLst>
          </a:prstGeom>
          <a:solidFill>
            <a:schemeClr val="bg1">
              <a:lumMod val="65000"/>
              <a:alpha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11468046" y="4888464"/>
            <a:ext cx="335332" cy="111121"/>
          </a:xfrm>
          <a:prstGeom prst="parallelogram">
            <a:avLst>
              <a:gd name="adj" fmla="val 69728"/>
            </a:avLst>
          </a:prstGeom>
          <a:solidFill>
            <a:srgbClr val="D6B66A">
              <a:alpha val="43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19555" y="2641600"/>
            <a:ext cx="9681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上汽大通</a:t>
            </a:r>
            <a:r>
              <a:rPr kumimoji="1" lang="en-US" altLang="zh-CN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RV90C65</a:t>
            </a:r>
            <a:r>
              <a:rPr kumimoji="1" lang="zh-CN" altLang="en-US" sz="36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车型介绍</a:t>
            </a:r>
            <a:r>
              <a:rPr kumimoji="1" lang="zh-CN" altLang="en-US" sz="3600" spc="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（优</a:t>
            </a:r>
            <a:r>
              <a:rPr kumimoji="1" lang="zh-CN" altLang="en-US" sz="3600" spc="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享版</a:t>
            </a:r>
            <a:r>
              <a:rPr kumimoji="1" lang="en-US" altLang="zh-CN" sz="3600" spc="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1" lang="en-US" altLang="zh-CN" sz="3600" spc="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6889E-6 1.16559E-6 L 0.08559 0.004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3" y="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4.375E-6 4.81481E-6 L 0.05651 4.8148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8" grpId="0" animBg="1"/>
      <p:bldP spid="28" grpId="1" animBg="1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64260" y="944880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车辆外观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1064260" y="6060440"/>
            <a:ext cx="1960896" cy="337185"/>
            <a:chOff x="6699250" y="2189553"/>
            <a:chExt cx="2076468" cy="377162"/>
          </a:xfrm>
        </p:grpSpPr>
        <p:sp>
          <p:nvSpPr>
            <p:cNvPr id="144" name="矩形 143"/>
            <p:cNvSpPr/>
            <p:nvPr/>
          </p:nvSpPr>
          <p:spPr>
            <a:xfrm>
              <a:off x="6785337" y="2189553"/>
              <a:ext cx="199038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长度：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5990mm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1" name="组 180"/>
          <p:cNvGrpSpPr/>
          <p:nvPr/>
        </p:nvGrpSpPr>
        <p:grpSpPr>
          <a:xfrm>
            <a:off x="3383280" y="6047740"/>
            <a:ext cx="2310130" cy="347980"/>
            <a:chOff x="9010650" y="3506817"/>
            <a:chExt cx="1878425" cy="348132"/>
          </a:xfrm>
        </p:grpSpPr>
        <p:sp>
          <p:nvSpPr>
            <p:cNvPr id="148" name="矩形 147"/>
            <p:cNvSpPr/>
            <p:nvPr/>
          </p:nvSpPr>
          <p:spPr>
            <a:xfrm>
              <a:off x="9076785" y="3506817"/>
              <a:ext cx="1812290" cy="337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高度：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3081mm</a:t>
              </a:r>
            </a:p>
          </p:txBody>
        </p:sp>
        <p:sp>
          <p:nvSpPr>
            <p:cNvPr id="149" name="矩形 148"/>
            <p:cNvSpPr/>
            <p:nvPr/>
          </p:nvSpPr>
          <p:spPr>
            <a:xfrm>
              <a:off x="9010650" y="3582415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组 182"/>
          <p:cNvGrpSpPr/>
          <p:nvPr/>
        </p:nvGrpSpPr>
        <p:grpSpPr>
          <a:xfrm>
            <a:off x="5648960" y="6046470"/>
            <a:ext cx="1961120" cy="337185"/>
            <a:chOff x="9010650" y="4934689"/>
            <a:chExt cx="1961380" cy="337166"/>
          </a:xfrm>
        </p:grpSpPr>
        <p:sp>
          <p:nvSpPr>
            <p:cNvPr id="152" name="矩形 151"/>
            <p:cNvSpPr/>
            <p:nvPr/>
          </p:nvSpPr>
          <p:spPr>
            <a:xfrm>
              <a:off x="9092181" y="4934689"/>
              <a:ext cx="1879849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宽度：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2420mm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82"/>
          <p:cNvGrpSpPr/>
          <p:nvPr/>
        </p:nvGrpSpPr>
        <p:grpSpPr>
          <a:xfrm>
            <a:off x="8406130" y="6049010"/>
            <a:ext cx="1893810" cy="337185"/>
            <a:chOff x="9010650" y="4934689"/>
            <a:chExt cx="1894061" cy="337166"/>
          </a:xfrm>
        </p:grpSpPr>
        <p:sp>
          <p:nvSpPr>
            <p:cNvPr id="6" name="矩形 5"/>
            <p:cNvSpPr/>
            <p:nvPr/>
          </p:nvSpPr>
          <p:spPr>
            <a:xfrm>
              <a:off x="9092181" y="4934689"/>
              <a:ext cx="1812530" cy="337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轴距：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3850mm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010650" y="4995680"/>
              <a:ext cx="65966" cy="272534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2" name="图片 11" descr="修改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" y="2065020"/>
            <a:ext cx="4066540" cy="3639820"/>
          </a:xfrm>
          <a:prstGeom prst="rect">
            <a:avLst/>
          </a:prstGeom>
        </p:spPr>
      </p:pic>
      <p:pic>
        <p:nvPicPr>
          <p:cNvPr id="13" name="图片 12" descr="IMG_29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605" y="2058670"/>
            <a:ext cx="2925445" cy="3647440"/>
          </a:xfrm>
          <a:prstGeom prst="rect">
            <a:avLst/>
          </a:prstGeom>
        </p:spPr>
      </p:pic>
      <p:pic>
        <p:nvPicPr>
          <p:cNvPr id="3" name="图片 2" descr="DSC06033"/>
          <p:cNvPicPr>
            <a:picLocks noChangeAspect="1"/>
          </p:cNvPicPr>
          <p:nvPr/>
        </p:nvPicPr>
        <p:blipFill>
          <a:blip r:embed="rId5"/>
          <a:srcRect l="16050" t="8142" r="15999" b="-1300"/>
          <a:stretch>
            <a:fillRect/>
          </a:stretch>
        </p:blipFill>
        <p:spPr>
          <a:xfrm>
            <a:off x="7172960" y="2053590"/>
            <a:ext cx="4053840" cy="3707130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" y="1877695"/>
            <a:ext cx="4643120" cy="30981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040" y="311150"/>
            <a:ext cx="10515600" cy="1181100"/>
          </a:xfrm>
        </p:spPr>
        <p:txBody>
          <a:bodyPr/>
          <a:lstStyle/>
          <a:p>
            <a:pPr algn="ctr"/>
            <a:r>
              <a:rPr lang="zh-CN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后备箱与卡式炉</a:t>
            </a:r>
          </a:p>
        </p:txBody>
      </p:sp>
      <p:pic>
        <p:nvPicPr>
          <p:cNvPr id="6" name="内容占位符 5" descr="DSC0604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612380" y="1873885"/>
            <a:ext cx="4502785" cy="3109595"/>
          </a:xfrm>
          <a:prstGeom prst="rect">
            <a:avLst/>
          </a:prstGeom>
        </p:spPr>
      </p:pic>
      <p:pic>
        <p:nvPicPr>
          <p:cNvPr id="7" name="图片 6" descr="DSC060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44415" y="1873885"/>
            <a:ext cx="2691765" cy="3110230"/>
          </a:xfrm>
          <a:prstGeom prst="rect">
            <a:avLst/>
          </a:prstGeom>
        </p:spPr>
      </p:pic>
      <p:grpSp>
        <p:nvGrpSpPr>
          <p:cNvPr id="143" name="组 142"/>
          <p:cNvGrpSpPr/>
          <p:nvPr/>
        </p:nvGrpSpPr>
        <p:grpSpPr>
          <a:xfrm>
            <a:off x="433705" y="6225540"/>
            <a:ext cx="5916310" cy="337185"/>
            <a:chOff x="6699250" y="2224357"/>
            <a:chExt cx="6265009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619506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大储物空间50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CM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*40C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M*240CM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可放三个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28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寸行李箱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433705" y="5200015"/>
            <a:ext cx="1391936" cy="337185"/>
            <a:chOff x="6699250" y="2224357"/>
            <a:chExt cx="1473975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14040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自带卡式炉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433705" y="5728970"/>
            <a:ext cx="1391936" cy="337185"/>
            <a:chOff x="6699250" y="2224357"/>
            <a:chExt cx="1473975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140402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外置接水口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86461" flipV="1">
            <a:off x="634365" y="3999230"/>
            <a:ext cx="146050" cy="224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"/>
          <p:cNvSpPr txBox="1"/>
          <p:nvPr/>
        </p:nvSpPr>
        <p:spPr>
          <a:xfrm>
            <a:off x="198755" y="4213225"/>
            <a:ext cx="10737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外置厨房</a:t>
            </a:r>
          </a:p>
        </p:txBody>
      </p:sp>
      <p:sp>
        <p:nvSpPr>
          <p:cNvPr id="19" name="TextBox 10"/>
          <p:cNvSpPr txBox="1"/>
          <p:nvPr/>
        </p:nvSpPr>
        <p:spPr>
          <a:xfrm>
            <a:off x="1375410" y="2455545"/>
            <a:ext cx="1393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0000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85919" flipV="1">
            <a:off x="2766695" y="3724275"/>
            <a:ext cx="319405" cy="48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0000" flipV="1">
            <a:off x="1009650" y="3581400"/>
            <a:ext cx="33909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375410" y="422846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储物箱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2659380" y="4213225"/>
            <a:ext cx="13106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重力加水口</a:t>
            </a:r>
          </a:p>
        </p:txBody>
      </p:sp>
    </p:spTree>
  </p:cSld>
  <p:clrMapOvr>
    <a:masterClrMapping/>
  </p:clrMapOvr>
  <p:transition spd="slow" advClick="0" advTm="4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80135" y="1403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驾驶舱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69240" y="4453255"/>
            <a:ext cx="1620536" cy="337185"/>
            <a:chOff x="6699250" y="2224357"/>
            <a:chExt cx="1716048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多功能方向盘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2301240" y="4456430"/>
            <a:ext cx="1127141" cy="337185"/>
            <a:chOff x="6699250" y="2224357"/>
            <a:chExt cx="1193573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1236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Carplay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3855720" y="4427855"/>
            <a:ext cx="1620536" cy="337185"/>
            <a:chOff x="6699250" y="2224357"/>
            <a:chExt cx="17160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6460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流媒体后视镜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6" name="组 142"/>
          <p:cNvGrpSpPr/>
          <p:nvPr/>
        </p:nvGrpSpPr>
        <p:grpSpPr>
          <a:xfrm>
            <a:off x="7919720" y="4453255"/>
            <a:ext cx="3572526" cy="583565"/>
            <a:chOff x="6699250" y="2224357"/>
            <a:chExt cx="3783085" cy="652753"/>
          </a:xfrm>
        </p:grpSpPr>
        <p:sp>
          <p:nvSpPr>
            <p:cNvPr id="27" name="矩形 26"/>
            <p:cNvSpPr/>
            <p:nvPr/>
          </p:nvSpPr>
          <p:spPr>
            <a:xfrm>
              <a:off x="6769199" y="2224357"/>
              <a:ext cx="3713136" cy="652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倒车影像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倒车雷达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行车记录仪</a:t>
              </a:r>
            </a:p>
            <a:p>
              <a:pPr lvl="0" algn="l">
                <a:defRPr/>
              </a:pPr>
              <a:endParaRPr lang="zh-CN" altLang="zh-CN" sz="1600" spc="200" dirty="0">
                <a:solidFill>
                  <a:schemeClr val="bg1"/>
                </a:solidFill>
                <a:latin typeface="微软雅黑" panose="020B0503020204020204" charset="-122"/>
                <a:ea typeface="方正兰亭黑简体" pitchFamily="50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69240" y="5019040"/>
            <a:ext cx="1163336" cy="337185"/>
            <a:chOff x="6699250" y="2224357"/>
            <a:chExt cx="1231901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定速巡航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0" name="组 142"/>
          <p:cNvGrpSpPr/>
          <p:nvPr/>
        </p:nvGrpSpPr>
        <p:grpSpPr>
          <a:xfrm>
            <a:off x="3855720" y="5036820"/>
            <a:ext cx="1821830" cy="337185"/>
            <a:chOff x="6699250" y="2224357"/>
            <a:chExt cx="1929206" cy="377162"/>
          </a:xfrm>
        </p:grpSpPr>
        <p:sp>
          <p:nvSpPr>
            <p:cNvPr id="41" name="矩形 40"/>
            <p:cNvSpPr/>
            <p:nvPr/>
          </p:nvSpPr>
          <p:spPr>
            <a:xfrm>
              <a:off x="6769199" y="2224357"/>
              <a:ext cx="185925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TPMS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胎压监测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3" name="组 142"/>
          <p:cNvGrpSpPr/>
          <p:nvPr/>
        </p:nvGrpSpPr>
        <p:grpSpPr>
          <a:xfrm>
            <a:off x="7919720" y="5018405"/>
            <a:ext cx="2871486" cy="337185"/>
            <a:chOff x="6699250" y="2224357"/>
            <a:chExt cx="3040727" cy="377162"/>
          </a:xfrm>
        </p:grpSpPr>
        <p:sp>
          <p:nvSpPr>
            <p:cNvPr id="44" name="矩形 43"/>
            <p:cNvSpPr/>
            <p:nvPr/>
          </p:nvSpPr>
          <p:spPr>
            <a:xfrm>
              <a:off x="6769199" y="2224357"/>
              <a:ext cx="297077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博世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ESP9.3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车身稳定系统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5887720" y="4427855"/>
            <a:ext cx="1620535" cy="337185"/>
            <a:chOff x="6699250" y="2224357"/>
            <a:chExt cx="1716047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行车冷暖空调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9" name="组 142"/>
          <p:cNvGrpSpPr/>
          <p:nvPr/>
        </p:nvGrpSpPr>
        <p:grpSpPr>
          <a:xfrm>
            <a:off x="269240" y="5568950"/>
            <a:ext cx="1163336" cy="337185"/>
            <a:chOff x="6699250" y="2224357"/>
            <a:chExt cx="1231901" cy="377162"/>
          </a:xfrm>
        </p:grpSpPr>
        <p:sp>
          <p:nvSpPr>
            <p:cNvPr id="50" name="矩形 49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国六排放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2" name="组 142"/>
          <p:cNvGrpSpPr/>
          <p:nvPr/>
        </p:nvGrpSpPr>
        <p:grpSpPr>
          <a:xfrm>
            <a:off x="7919720" y="5574665"/>
            <a:ext cx="4009390" cy="337185"/>
            <a:chOff x="6699250" y="2224357"/>
            <a:chExt cx="4144850" cy="412084"/>
          </a:xfrm>
        </p:grpSpPr>
        <p:sp>
          <p:nvSpPr>
            <p:cNvPr id="53" name="矩形 52"/>
            <p:cNvSpPr/>
            <p:nvPr/>
          </p:nvSpPr>
          <p:spPr>
            <a:xfrm>
              <a:off x="6769199" y="2224357"/>
              <a:ext cx="4074901" cy="4120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上汽π柴油2.0T，148ps、375N·m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5" name="组 142"/>
          <p:cNvGrpSpPr/>
          <p:nvPr/>
        </p:nvGrpSpPr>
        <p:grpSpPr>
          <a:xfrm>
            <a:off x="2301240" y="5041265"/>
            <a:ext cx="1163336" cy="337185"/>
            <a:chOff x="6699250" y="2224357"/>
            <a:chExt cx="1231901" cy="377162"/>
          </a:xfrm>
        </p:grpSpPr>
        <p:sp>
          <p:nvSpPr>
            <p:cNvPr id="56" name="矩形 55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机械手刹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" y="953770"/>
            <a:ext cx="3909695" cy="2810510"/>
          </a:xfrm>
          <a:prstGeom prst="rect">
            <a:avLst/>
          </a:prstGeom>
        </p:spPr>
      </p:pic>
      <p:pic>
        <p:nvPicPr>
          <p:cNvPr id="7" name="图片 6" descr="DSC060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85" y="953135"/>
            <a:ext cx="4174490" cy="2811145"/>
          </a:xfrm>
          <a:prstGeom prst="rect">
            <a:avLst/>
          </a:prstGeom>
        </p:spPr>
      </p:pic>
      <p:pic>
        <p:nvPicPr>
          <p:cNvPr id="8" name="图片 7" descr="DSC060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770" y="948055"/>
            <a:ext cx="3689985" cy="2822575"/>
          </a:xfrm>
          <a:prstGeom prst="rect">
            <a:avLst/>
          </a:prstGeom>
        </p:spPr>
      </p:pic>
      <p:grpSp>
        <p:nvGrpSpPr>
          <p:cNvPr id="9" name="组 142"/>
          <p:cNvGrpSpPr/>
          <p:nvPr/>
        </p:nvGrpSpPr>
        <p:grpSpPr>
          <a:xfrm>
            <a:off x="3837305" y="6112510"/>
            <a:ext cx="5600081" cy="337185"/>
            <a:chOff x="6699250" y="2224357"/>
            <a:chExt cx="5930141" cy="377162"/>
          </a:xfrm>
        </p:grpSpPr>
        <p:sp>
          <p:nvSpPr>
            <p:cNvPr id="10" name="矩形 9"/>
            <p:cNvSpPr/>
            <p:nvPr/>
          </p:nvSpPr>
          <p:spPr>
            <a:xfrm>
              <a:off x="6769199" y="2224357"/>
              <a:ext cx="586019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ADAS（自适应巡航+车道偏离预警+自动刹车辅助）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" name="组 142"/>
          <p:cNvGrpSpPr/>
          <p:nvPr/>
        </p:nvGrpSpPr>
        <p:grpSpPr>
          <a:xfrm>
            <a:off x="269240" y="6118225"/>
            <a:ext cx="2306336" cy="337185"/>
            <a:chOff x="6699250" y="2224357"/>
            <a:chExt cx="2442267" cy="377162"/>
          </a:xfrm>
        </p:grpSpPr>
        <p:sp>
          <p:nvSpPr>
            <p:cNvPr id="4" name="矩形 3"/>
            <p:cNvSpPr/>
            <p:nvPr/>
          </p:nvSpPr>
          <p:spPr>
            <a:xfrm>
              <a:off x="6769199" y="2224357"/>
              <a:ext cx="237231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无钥匙进入一键启动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6" name="组 142"/>
          <p:cNvGrpSpPr/>
          <p:nvPr/>
        </p:nvGrpSpPr>
        <p:grpSpPr>
          <a:xfrm>
            <a:off x="5887720" y="4998720"/>
            <a:ext cx="2020586" cy="337185"/>
            <a:chOff x="6769182" y="2224357"/>
            <a:chExt cx="2139676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965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HLC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限高防撞预警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769182" y="2249946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5887720" y="5607685"/>
            <a:ext cx="2067576" cy="337185"/>
            <a:chOff x="6699250" y="2224357"/>
            <a:chExt cx="2189435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2119486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自动感应大灯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8" name="组 142"/>
          <p:cNvGrpSpPr/>
          <p:nvPr/>
        </p:nvGrpSpPr>
        <p:grpSpPr>
          <a:xfrm>
            <a:off x="2301240" y="5552440"/>
            <a:ext cx="1373521" cy="337185"/>
            <a:chOff x="6699250" y="2224357"/>
            <a:chExt cx="1454474" cy="377162"/>
          </a:xfrm>
        </p:grpSpPr>
        <p:sp>
          <p:nvSpPr>
            <p:cNvPr id="29" name="矩形 28"/>
            <p:cNvSpPr/>
            <p:nvPr/>
          </p:nvSpPr>
          <p:spPr>
            <a:xfrm>
              <a:off x="6769199" y="2224357"/>
              <a:ext cx="13845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6AT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变速箱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1" name="组 142"/>
          <p:cNvGrpSpPr/>
          <p:nvPr/>
        </p:nvGrpSpPr>
        <p:grpSpPr>
          <a:xfrm>
            <a:off x="3837305" y="5574665"/>
            <a:ext cx="1620535" cy="337185"/>
            <a:chOff x="6699250" y="2224357"/>
            <a:chExt cx="1716047" cy="377162"/>
          </a:xfrm>
        </p:grpSpPr>
        <p:sp>
          <p:nvSpPr>
            <p:cNvPr id="32" name="矩形 31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电子助力转向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911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客厅卡座</a:t>
            </a:r>
          </a:p>
        </p:txBody>
      </p:sp>
      <p:grpSp>
        <p:nvGrpSpPr>
          <p:cNvPr id="143" name="组 142"/>
          <p:cNvGrpSpPr/>
          <p:nvPr/>
        </p:nvGrpSpPr>
        <p:grpSpPr>
          <a:xfrm>
            <a:off x="280670" y="4986655"/>
            <a:ext cx="1391935" cy="337185"/>
            <a:chOff x="6699250" y="2224357"/>
            <a:chExt cx="1473974" cy="377162"/>
          </a:xfrm>
        </p:grpSpPr>
        <p:sp>
          <p:nvSpPr>
            <p:cNvPr id="144" name="矩形 14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电动升降桌</a:t>
              </a:r>
            </a:p>
          </p:txBody>
        </p:sp>
        <p:sp>
          <p:nvSpPr>
            <p:cNvPr id="145" name="矩形 14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9237345" y="4992370"/>
            <a:ext cx="1681496" cy="337185"/>
            <a:chOff x="6699250" y="2224357"/>
            <a:chExt cx="1780600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171065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32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寸小米电视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6153785" y="4986655"/>
            <a:ext cx="2969276" cy="337185"/>
            <a:chOff x="6699250" y="2224357"/>
            <a:chExt cx="3144281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30743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前排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360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°皮质可调节座椅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2312670" y="4992370"/>
            <a:ext cx="1391935" cy="337185"/>
            <a:chOff x="6699250" y="2224357"/>
            <a:chExt cx="1473974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140402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电动升降窗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0670" y="6182995"/>
            <a:ext cx="6579886" cy="337185"/>
            <a:chOff x="6699250" y="2224357"/>
            <a:chExt cx="6967693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689774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MAXUS48V直流变频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空调</a:t>
              </a:r>
              <a:r>
                <a:rPr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960W</a:t>
              </a:r>
              <a:r>
                <a:rPr 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（车辆启动或外接市电使用）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6" name="组 142"/>
          <p:cNvGrpSpPr/>
          <p:nvPr/>
        </p:nvGrpSpPr>
        <p:grpSpPr>
          <a:xfrm>
            <a:off x="4344670" y="5584825"/>
            <a:ext cx="2326020" cy="337185"/>
            <a:chOff x="6699250" y="2224357"/>
            <a:chExt cx="2463112" cy="377162"/>
          </a:xfrm>
        </p:grpSpPr>
        <p:sp>
          <p:nvSpPr>
            <p:cNvPr id="47" name="矩形 46"/>
            <p:cNvSpPr/>
            <p:nvPr/>
          </p:nvSpPr>
          <p:spPr>
            <a:xfrm>
              <a:off x="6769199" y="2224357"/>
              <a:ext cx="239316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ISOfix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儿童座椅接口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4344670" y="4986655"/>
            <a:ext cx="1163336" cy="337185"/>
            <a:chOff x="6699250" y="2224357"/>
            <a:chExt cx="1231901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组合吊柜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280670" y="5584825"/>
            <a:ext cx="3519821" cy="337185"/>
            <a:chOff x="6699250" y="2224357"/>
            <a:chExt cx="3727273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36573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客厅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充电口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+220V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电源插口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" name="图片 1" descr="DSC060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" y="1250315"/>
            <a:ext cx="5023485" cy="3350895"/>
          </a:xfrm>
          <a:prstGeom prst="rect">
            <a:avLst/>
          </a:prstGeom>
        </p:spPr>
      </p:pic>
      <p:pic>
        <p:nvPicPr>
          <p:cNvPr id="6" name="图片 5" descr="DSC060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825" y="1252220"/>
            <a:ext cx="5068570" cy="338074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147445" y="10604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厨卫区域</a:t>
            </a:r>
          </a:p>
        </p:txBody>
      </p:sp>
      <p:grpSp>
        <p:nvGrpSpPr>
          <p:cNvPr id="11" name="组 142"/>
          <p:cNvGrpSpPr/>
          <p:nvPr/>
        </p:nvGrpSpPr>
        <p:grpSpPr>
          <a:xfrm>
            <a:off x="2268220" y="5654675"/>
            <a:ext cx="2157111" cy="337185"/>
            <a:chOff x="6699250" y="2224357"/>
            <a:chExt cx="2284247" cy="377162"/>
          </a:xfrm>
        </p:grpSpPr>
        <p:sp>
          <p:nvSpPr>
            <p:cNvPr id="12" name="矩形 11"/>
            <p:cNvSpPr/>
            <p:nvPr/>
          </p:nvSpPr>
          <p:spPr>
            <a:xfrm>
              <a:off x="6769199" y="2224357"/>
              <a:ext cx="22142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1200w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车载电磁炉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37" name="组 142"/>
          <p:cNvGrpSpPr/>
          <p:nvPr/>
        </p:nvGrpSpPr>
        <p:grpSpPr>
          <a:xfrm>
            <a:off x="288290" y="5662930"/>
            <a:ext cx="1826276" cy="337185"/>
            <a:chOff x="6699250" y="2224357"/>
            <a:chExt cx="1933913" cy="377162"/>
          </a:xfrm>
        </p:grpSpPr>
        <p:sp>
          <p:nvSpPr>
            <p:cNvPr id="38" name="矩形 37"/>
            <p:cNvSpPr/>
            <p:nvPr/>
          </p:nvSpPr>
          <p:spPr>
            <a:xfrm>
              <a:off x="6769199" y="2224357"/>
              <a:ext cx="186396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135升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车载冰箱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7" name="组 142"/>
          <p:cNvGrpSpPr/>
          <p:nvPr/>
        </p:nvGrpSpPr>
        <p:grpSpPr>
          <a:xfrm>
            <a:off x="4759960" y="5654675"/>
            <a:ext cx="2077736" cy="337185"/>
            <a:chOff x="6699250" y="2224357"/>
            <a:chExt cx="2200194" cy="377162"/>
          </a:xfrm>
        </p:grpSpPr>
        <p:sp>
          <p:nvSpPr>
            <p:cNvPr id="18" name="矩形 17"/>
            <p:cNvSpPr/>
            <p:nvPr/>
          </p:nvSpPr>
          <p:spPr>
            <a:xfrm>
              <a:off x="6769199" y="2224357"/>
              <a:ext cx="213024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餐具分区收纳抽屉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7251700" y="5667375"/>
            <a:ext cx="2679081" cy="337185"/>
            <a:chOff x="6699250" y="2224357"/>
            <a:chExt cx="2836981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冷热水龙头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不锈钢水槽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8" name="组 142"/>
          <p:cNvGrpSpPr/>
          <p:nvPr/>
        </p:nvGrpSpPr>
        <p:grpSpPr>
          <a:xfrm>
            <a:off x="288290" y="6135370"/>
            <a:ext cx="2977531" cy="337185"/>
            <a:chOff x="6699250" y="2224357"/>
            <a:chExt cx="3153020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308307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140升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清水箱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+80升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灰水箱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4" name="组 142"/>
          <p:cNvGrpSpPr/>
          <p:nvPr/>
        </p:nvGrpSpPr>
        <p:grpSpPr>
          <a:xfrm>
            <a:off x="10138410" y="5654675"/>
            <a:ext cx="1620536" cy="337185"/>
            <a:chOff x="6699250" y="2224357"/>
            <a:chExt cx="1716047" cy="377162"/>
          </a:xfrm>
        </p:grpSpPr>
        <p:sp>
          <p:nvSpPr>
            <p:cNvPr id="15" name="矩形 1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市电专用插座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" name="组 142"/>
          <p:cNvGrpSpPr/>
          <p:nvPr/>
        </p:nvGrpSpPr>
        <p:grpSpPr>
          <a:xfrm>
            <a:off x="3429000" y="6137275"/>
            <a:ext cx="3358531" cy="337185"/>
            <a:chOff x="6699250" y="2224357"/>
            <a:chExt cx="3556476" cy="377162"/>
          </a:xfrm>
        </p:grpSpPr>
        <p:sp>
          <p:nvSpPr>
            <p:cNvPr id="21" name="矩形 20"/>
            <p:cNvSpPr/>
            <p:nvPr/>
          </p:nvSpPr>
          <p:spPr>
            <a:xfrm>
              <a:off x="6769199" y="2224357"/>
              <a:ext cx="34865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  <a:sym typeface="+mn-ea"/>
                </a:rPr>
                <a:t>德国塞特福德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马桶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+17L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黑水箱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3" name="组 142"/>
          <p:cNvGrpSpPr/>
          <p:nvPr/>
        </p:nvGrpSpPr>
        <p:grpSpPr>
          <a:xfrm>
            <a:off x="7543800" y="6156960"/>
            <a:ext cx="2594626" cy="337185"/>
            <a:chOff x="6699250" y="2224357"/>
            <a:chExt cx="2747548" cy="377162"/>
          </a:xfrm>
        </p:grpSpPr>
        <p:sp>
          <p:nvSpPr>
            <p:cNvPr id="24" name="矩形 23"/>
            <p:cNvSpPr/>
            <p:nvPr/>
          </p:nvSpPr>
          <p:spPr>
            <a:xfrm>
              <a:off x="6769199" y="2224357"/>
              <a:ext cx="2677599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化妆镜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洗脸池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淋浴头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26" name="图片 25" descr="DSC05998"/>
          <p:cNvPicPr>
            <a:picLocks noChangeAspect="1"/>
          </p:cNvPicPr>
          <p:nvPr/>
        </p:nvPicPr>
        <p:blipFill>
          <a:blip r:embed="rId4"/>
          <a:srcRect t="1971" b="1614"/>
          <a:stretch>
            <a:fillRect/>
          </a:stretch>
        </p:blipFill>
        <p:spPr>
          <a:xfrm>
            <a:off x="419735" y="954405"/>
            <a:ext cx="3409950" cy="4627880"/>
          </a:xfrm>
          <a:prstGeom prst="rect">
            <a:avLst/>
          </a:prstGeom>
        </p:spPr>
      </p:pic>
      <p:pic>
        <p:nvPicPr>
          <p:cNvPr id="28" name="图片 27" descr="DSC06004"/>
          <p:cNvPicPr>
            <a:picLocks noChangeAspect="1"/>
          </p:cNvPicPr>
          <p:nvPr/>
        </p:nvPicPr>
        <p:blipFill>
          <a:blip r:embed="rId5"/>
          <a:srcRect t="4471"/>
          <a:stretch>
            <a:fillRect/>
          </a:stretch>
        </p:blipFill>
        <p:spPr>
          <a:xfrm>
            <a:off x="8336280" y="942975"/>
            <a:ext cx="3356610" cy="4635500"/>
          </a:xfrm>
          <a:prstGeom prst="rect">
            <a:avLst/>
          </a:prstGeom>
        </p:spPr>
      </p:pic>
      <p:pic>
        <p:nvPicPr>
          <p:cNvPr id="3" name="图片 2" descr="DSC0605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95725" y="955040"/>
            <a:ext cx="4392930" cy="46272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83335" y="566420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床铺</a:t>
            </a:r>
          </a:p>
        </p:txBody>
      </p:sp>
      <p:grpSp>
        <p:nvGrpSpPr>
          <p:cNvPr id="8" name="组 142"/>
          <p:cNvGrpSpPr/>
          <p:nvPr/>
        </p:nvGrpSpPr>
        <p:grpSpPr>
          <a:xfrm>
            <a:off x="213995" y="5185410"/>
            <a:ext cx="2881646" cy="337185"/>
            <a:chOff x="6699250" y="2224357"/>
            <a:chExt cx="3051484" cy="377162"/>
          </a:xfrm>
        </p:grpSpPr>
        <p:sp>
          <p:nvSpPr>
            <p:cNvPr id="9" name="矩形 8"/>
            <p:cNvSpPr/>
            <p:nvPr/>
          </p:nvSpPr>
          <p:spPr>
            <a:xfrm>
              <a:off x="6769199" y="2224357"/>
              <a:ext cx="298153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额头床：2200x1300mm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5" name="组 142"/>
          <p:cNvGrpSpPr/>
          <p:nvPr/>
        </p:nvGrpSpPr>
        <p:grpSpPr>
          <a:xfrm>
            <a:off x="3341370" y="5185410"/>
            <a:ext cx="3456956" cy="337185"/>
            <a:chOff x="6699250" y="2224357"/>
            <a:chExt cx="3660702" cy="377162"/>
          </a:xfrm>
        </p:grpSpPr>
        <p:sp>
          <p:nvSpPr>
            <p:cNvPr id="6" name="矩形 5"/>
            <p:cNvSpPr/>
            <p:nvPr/>
          </p:nvSpPr>
          <p:spPr>
            <a:xfrm>
              <a:off x="6769199" y="2224357"/>
              <a:ext cx="359075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后床上下铺：2100x800mm*2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1" name="组 142"/>
          <p:cNvGrpSpPr/>
          <p:nvPr/>
        </p:nvGrpSpPr>
        <p:grpSpPr>
          <a:xfrm>
            <a:off x="6949440" y="5185410"/>
            <a:ext cx="3100086" cy="337185"/>
            <a:chOff x="6695215" y="1559529"/>
            <a:chExt cx="3282799" cy="377162"/>
          </a:xfrm>
        </p:grpSpPr>
        <p:sp>
          <p:nvSpPr>
            <p:cNvPr id="12" name="矩形 11"/>
            <p:cNvSpPr/>
            <p:nvPr/>
          </p:nvSpPr>
          <p:spPr>
            <a:xfrm>
              <a:off x="6765164" y="1559529"/>
              <a:ext cx="321285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卡座拼床：2000*1100mm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695215" y="1595772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5" name="组 142"/>
          <p:cNvGrpSpPr/>
          <p:nvPr/>
        </p:nvGrpSpPr>
        <p:grpSpPr>
          <a:xfrm>
            <a:off x="3341370" y="5775960"/>
            <a:ext cx="1391935" cy="337185"/>
            <a:chOff x="6699250" y="2224357"/>
            <a:chExt cx="1473973" cy="377162"/>
          </a:xfrm>
        </p:grpSpPr>
        <p:sp>
          <p:nvSpPr>
            <p:cNvPr id="16" name="矩形 15"/>
            <p:cNvSpPr/>
            <p:nvPr/>
          </p:nvSpPr>
          <p:spPr>
            <a:xfrm>
              <a:off x="6769199" y="2224357"/>
              <a:ext cx="1404024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床铺隐私帘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" name="组 142"/>
          <p:cNvGrpSpPr/>
          <p:nvPr/>
        </p:nvGrpSpPr>
        <p:grpSpPr>
          <a:xfrm>
            <a:off x="213995" y="5775960"/>
            <a:ext cx="2630820" cy="337185"/>
            <a:chOff x="6699250" y="2224357"/>
            <a:chExt cx="2785876" cy="377162"/>
          </a:xfrm>
        </p:grpSpPr>
        <p:sp>
          <p:nvSpPr>
            <p:cNvPr id="19" name="矩形 18"/>
            <p:cNvSpPr/>
            <p:nvPr/>
          </p:nvSpPr>
          <p:spPr>
            <a:xfrm>
              <a:off x="6769199" y="2224357"/>
              <a:ext cx="2715927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床头灯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+USB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接口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插座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1" name="组 142"/>
          <p:cNvGrpSpPr/>
          <p:nvPr/>
        </p:nvGrpSpPr>
        <p:grpSpPr>
          <a:xfrm>
            <a:off x="4949825" y="5775960"/>
            <a:ext cx="1849136" cy="337185"/>
            <a:chOff x="6699250" y="2224357"/>
            <a:chExt cx="1958121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188817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床铺防摔保险带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4" name="组 142"/>
          <p:cNvGrpSpPr/>
          <p:nvPr/>
        </p:nvGrpSpPr>
        <p:grpSpPr>
          <a:xfrm>
            <a:off x="6949440" y="5775960"/>
            <a:ext cx="1620535" cy="337185"/>
            <a:chOff x="6699250" y="2224357"/>
            <a:chExt cx="1716047" cy="377162"/>
          </a:xfrm>
        </p:grpSpPr>
        <p:sp>
          <p:nvSpPr>
            <p:cNvPr id="25" name="矩形 24"/>
            <p:cNvSpPr/>
            <p:nvPr/>
          </p:nvSpPr>
          <p:spPr>
            <a:xfrm>
              <a:off x="6769199" y="2224357"/>
              <a:ext cx="1646098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聚酯舒适床垫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14" name="图片 13" descr="DSC0600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-9105"/>
          <a:stretch>
            <a:fillRect/>
          </a:stretch>
        </p:blipFill>
        <p:spPr>
          <a:xfrm>
            <a:off x="213995" y="1520825"/>
            <a:ext cx="4409440" cy="3089275"/>
          </a:xfrm>
          <a:prstGeom prst="rect">
            <a:avLst/>
          </a:prstGeom>
        </p:spPr>
      </p:pic>
      <p:pic>
        <p:nvPicPr>
          <p:cNvPr id="3" name="图片 2" descr="DSC06009"/>
          <p:cNvPicPr>
            <a:picLocks noChangeAspect="1"/>
          </p:cNvPicPr>
          <p:nvPr/>
        </p:nvPicPr>
        <p:blipFill>
          <a:blip r:embed="rId6"/>
          <a:srcRect l="20414" t="8345" r="370" b="288"/>
          <a:stretch>
            <a:fillRect/>
          </a:stretch>
        </p:blipFill>
        <p:spPr>
          <a:xfrm>
            <a:off x="4734560" y="1787525"/>
            <a:ext cx="3669030" cy="2822575"/>
          </a:xfrm>
          <a:prstGeom prst="rect">
            <a:avLst/>
          </a:prstGeom>
        </p:spPr>
      </p:pic>
      <p:pic>
        <p:nvPicPr>
          <p:cNvPr id="4" name="图片 3" descr="DSC06011"/>
          <p:cNvPicPr>
            <a:picLocks noChangeAspect="1"/>
          </p:cNvPicPr>
          <p:nvPr/>
        </p:nvPicPr>
        <p:blipFill>
          <a:blip r:embed="rId7"/>
          <a:srcRect l="-30782" t="10522" r="17838" b="-2426"/>
          <a:stretch>
            <a:fillRect/>
          </a:stretch>
        </p:blipFill>
        <p:spPr>
          <a:xfrm>
            <a:off x="7305040" y="1787525"/>
            <a:ext cx="4725035" cy="28968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55395" y="153035"/>
            <a:ext cx="9681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其他配置</a:t>
            </a:r>
          </a:p>
        </p:txBody>
      </p:sp>
      <p:grpSp>
        <p:nvGrpSpPr>
          <p:cNvPr id="21" name="组 142"/>
          <p:cNvGrpSpPr/>
          <p:nvPr/>
        </p:nvGrpSpPr>
        <p:grpSpPr>
          <a:xfrm>
            <a:off x="8188960" y="1489710"/>
            <a:ext cx="4003056" cy="337185"/>
            <a:chOff x="6699250" y="2224357"/>
            <a:chExt cx="4238989" cy="377162"/>
          </a:xfrm>
        </p:grpSpPr>
        <p:sp>
          <p:nvSpPr>
            <p:cNvPr id="22" name="矩形 21"/>
            <p:cNvSpPr/>
            <p:nvPr/>
          </p:nvSpPr>
          <p:spPr>
            <a:xfrm>
              <a:off x="6769199" y="2224357"/>
              <a:ext cx="4169040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48V/40Ah铅酸（1.92kwh），单发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4" name="组 142"/>
          <p:cNvGrpSpPr/>
          <p:nvPr/>
        </p:nvGrpSpPr>
        <p:grpSpPr>
          <a:xfrm>
            <a:off x="8188960" y="2150110"/>
            <a:ext cx="2391426" cy="337185"/>
            <a:chOff x="6699250" y="2224357"/>
            <a:chExt cx="2532372" cy="377162"/>
          </a:xfrm>
        </p:grpSpPr>
        <p:sp>
          <p:nvSpPr>
            <p:cNvPr id="5" name="矩形 4"/>
            <p:cNvSpPr/>
            <p:nvPr/>
          </p:nvSpPr>
          <p:spPr>
            <a:xfrm>
              <a:off x="6769199" y="2224357"/>
              <a:ext cx="2462423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3000W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充逆变一体机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7" name="组 142"/>
          <p:cNvGrpSpPr/>
          <p:nvPr/>
        </p:nvGrpSpPr>
        <p:grpSpPr>
          <a:xfrm>
            <a:off x="8188960" y="2842895"/>
            <a:ext cx="2534936" cy="337185"/>
            <a:chOff x="6699250" y="2224357"/>
            <a:chExt cx="2684340" cy="377162"/>
          </a:xfrm>
        </p:grpSpPr>
        <p:sp>
          <p:nvSpPr>
            <p:cNvPr id="8" name="矩形 7"/>
            <p:cNvSpPr/>
            <p:nvPr/>
          </p:nvSpPr>
          <p:spPr>
            <a:xfrm>
              <a:off x="6769199" y="2224357"/>
              <a:ext cx="2614391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烟雾及一氧化碳报警器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0" name="组 142"/>
          <p:cNvGrpSpPr/>
          <p:nvPr/>
        </p:nvGrpSpPr>
        <p:grpSpPr>
          <a:xfrm>
            <a:off x="8188960" y="3535680"/>
            <a:ext cx="3295031" cy="337185"/>
            <a:chOff x="6699250" y="2224357"/>
            <a:chExt cx="3489234" cy="377162"/>
          </a:xfrm>
        </p:grpSpPr>
        <p:sp>
          <p:nvSpPr>
            <p:cNvPr id="11" name="矩形 10"/>
            <p:cNvSpPr/>
            <p:nvPr/>
          </p:nvSpPr>
          <p:spPr>
            <a:xfrm>
              <a:off x="6769199" y="2224357"/>
              <a:ext cx="3419285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3*2.5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米遮阳棚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+LED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遮阳棚灯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3" name="组 142"/>
          <p:cNvGrpSpPr/>
          <p:nvPr/>
        </p:nvGrpSpPr>
        <p:grpSpPr>
          <a:xfrm>
            <a:off x="8188960" y="4196080"/>
            <a:ext cx="2679081" cy="337185"/>
            <a:chOff x="6699250" y="2224357"/>
            <a:chExt cx="2836981" cy="377162"/>
          </a:xfrm>
        </p:grpSpPr>
        <p:sp>
          <p:nvSpPr>
            <p:cNvPr id="14" name="矩形 13"/>
            <p:cNvSpPr/>
            <p:nvPr/>
          </p:nvSpPr>
          <p:spPr>
            <a:xfrm>
              <a:off x="6769199" y="2224357"/>
              <a:ext cx="276703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室内照明灯</a:t>
              </a:r>
              <a:r>
                <a:rPr lang="en-US" altLang="zh-CN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+</a:t>
              </a: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温馨氛围灯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" name="组 142"/>
          <p:cNvGrpSpPr/>
          <p:nvPr/>
        </p:nvGrpSpPr>
        <p:grpSpPr>
          <a:xfrm>
            <a:off x="8188960" y="4856480"/>
            <a:ext cx="1163336" cy="337185"/>
            <a:chOff x="6699250" y="2224357"/>
            <a:chExt cx="1231901" cy="377162"/>
          </a:xfrm>
        </p:grpSpPr>
        <p:sp>
          <p:nvSpPr>
            <p:cNvPr id="17" name="矩形 16"/>
            <p:cNvSpPr/>
            <p:nvPr/>
          </p:nvSpPr>
          <p:spPr>
            <a:xfrm>
              <a:off x="6769199" y="2224357"/>
              <a:ext cx="1161952" cy="3771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l">
                <a:defRPr/>
              </a:pPr>
              <a:r>
                <a:rPr lang="zh-CN" altLang="en-US" sz="1600" spc="200" dirty="0">
                  <a:solidFill>
                    <a:schemeClr val="bg1"/>
                  </a:solidFill>
                  <a:latin typeface="微软雅黑" panose="020B0503020204020204" charset="-122"/>
                  <a:ea typeface="方正兰亭黑简体" pitchFamily="50" charset="-122"/>
                  <a:cs typeface="微软雅黑" panose="020B0503020204020204" charset="-122"/>
                </a:rPr>
                <a:t>柴油供暖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6699250" y="2260600"/>
              <a:ext cx="69849" cy="304800"/>
            </a:xfrm>
            <a:prstGeom prst="rect">
              <a:avLst/>
            </a:prstGeom>
            <a:solidFill>
              <a:srgbClr val="FFE6A3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1E1E1E"/>
                </a:solidFill>
              </a:endParaRPr>
            </a:p>
          </p:txBody>
        </p:sp>
      </p:grpSp>
      <p:pic>
        <p:nvPicPr>
          <p:cNvPr id="3" name="图片 2" descr="DSC060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" y="867410"/>
            <a:ext cx="7856220" cy="51225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9277" y="2875317"/>
            <a:ext cx="4873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 </a:t>
            </a:r>
            <a:r>
              <a:rPr lang="en-US" altLang="zh-CN" sz="6000" dirty="0">
                <a:solidFill>
                  <a:srgbClr val="F5D48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endParaRPr lang="zh-CN" altLang="en-US" sz="6000" dirty="0">
              <a:solidFill>
                <a:srgbClr val="F5D48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591291" y="4132117"/>
            <a:ext cx="3009418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gyMmIzMTkzMTkyMmQzYjc0MzY3OWM2MWZiNjJiMDIifQ=="/>
  <p:tag name="KSO_WPP_MARK_KEY" val="7316d04d-f70c-4c88-bd8c-9fd53dcf23d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98,&quot;width&quot;:779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720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65,&quot;width&quot;:694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自定义</PresentationFormat>
  <Paragraphs>73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微软雅黑</vt:lpstr>
      <vt:lpstr>等线</vt:lpstr>
      <vt:lpstr>方正兰亭黑简体</vt:lpstr>
      <vt:lpstr>Segoe UI</vt:lpstr>
      <vt:lpstr>等线 Light</vt:lpstr>
      <vt:lpstr>Office 主题​​</vt:lpstr>
      <vt:lpstr>1_Office 主题​​</vt:lpstr>
      <vt:lpstr>PowerPoint 演示文稿</vt:lpstr>
      <vt:lpstr>PowerPoint 演示文稿</vt:lpstr>
      <vt:lpstr>后备箱与卡式炉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</cp:lastModifiedBy>
  <cp:revision>240</cp:revision>
  <dcterms:created xsi:type="dcterms:W3CDTF">2022-08-25T04:08:00Z</dcterms:created>
  <dcterms:modified xsi:type="dcterms:W3CDTF">2023-02-21T03:03:27Z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F01A8E48AC6DBB8CE09A05638ECD5856</vt:lpwstr>
  </property>
  <property fmtid="{D5CDD505-2E9C-101B-9397-08002B2CF9AE}" pid="3" name="KSOProductBuildVer">
    <vt:lpwstr>2052-11.1.0.13703</vt:lpwstr>
  </property>
</Properties>
</file>